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erriweather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erriweather-regular.fntdata"/><Relationship Id="rId11" Type="http://schemas.openxmlformats.org/officeDocument/2006/relationships/slide" Target="slides/slide6.xml"/><Relationship Id="rId22" Type="http://schemas.openxmlformats.org/officeDocument/2006/relationships/font" Target="fonts/Merriweather-italic.fntdata"/><Relationship Id="rId10" Type="http://schemas.openxmlformats.org/officeDocument/2006/relationships/slide" Target="slides/slide5.xml"/><Relationship Id="rId21" Type="http://schemas.openxmlformats.org/officeDocument/2006/relationships/font" Target="fonts/Merriweathe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Merriweather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4c39dfed8_0_9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4c39dfed8_0_9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4c39dfed8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4c39dfed8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24c39dfed8_0_9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24c39dfed8_0_9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24c39dfed8_0_9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24c39dfed8_0_9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4c39dfed8_0_9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4c39dfed8_0_9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24c39dfed8_0_9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24c39dfed8_0_9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4c39dfed8_0_9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4c39dfed8_0_9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24c39dfed8_0_9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24c39dfed8_0_9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4c39dfed8_0_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4c39dfed8_0_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vizwiz.org/tasks-and-datasets/image-captioning/" TargetMode="External"/><Relationship Id="rId4" Type="http://schemas.openxmlformats.org/officeDocument/2006/relationships/image" Target="../media/image4.jpg"/><Relationship Id="rId5" Type="http://schemas.openxmlformats.org/officeDocument/2006/relationships/image" Target="../media/image8.jpg"/><Relationship Id="rId6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iq.opengenus.org/xception-model/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9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Matt Edrich</a:t>
            </a:r>
            <a:endParaRPr/>
          </a:p>
        </p:txBody>
      </p:sp>
      <p:sp>
        <p:nvSpPr>
          <p:cNvPr id="65" name="Google Shape;65;p13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Captioning, Computerized</a:t>
            </a:r>
            <a:r>
              <a:rPr i="1" lang="en"/>
              <a:t> </a:t>
            </a:r>
            <a:endParaRPr i="1"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5525" y="1217075"/>
            <a:ext cx="5133749" cy="325882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/>
        </p:nvSpPr>
        <p:spPr>
          <a:xfrm>
            <a:off x="3285450" y="4537450"/>
            <a:ext cx="506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“a small black and white object with a white and white label”</a:t>
            </a:r>
            <a:endParaRPr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311725" y="500925"/>
            <a:ext cx="3706500" cy="109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&amp; Future Work</a:t>
            </a:r>
            <a:endParaRPr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image captioner leaves a lot to be desired!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 best performing model really struggles to distinguish objects that </a:t>
            </a:r>
            <a:r>
              <a:rPr b="1" lang="en"/>
              <a:t>have words or digits on them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Objects that look like other objects are a serious challenge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Future Work:</a:t>
            </a:r>
            <a:endParaRPr b="1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Wrangle the data better to be more confident in reported metrics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Transfer learning from a different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Redesign/add to model architecture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en"/>
              <a:t>Process with better local hardware</a:t>
            </a:r>
            <a:endParaRPr b="1"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263" y="1927424"/>
            <a:ext cx="3947423" cy="263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People who are blind are (mostly) reliant on  human-powered captioning services to understand images they take.</a:t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/>
              <a:t>If a computer could produce an accurate caption for a given image, blind users could find themselves one step closer to an equitable digital experience.</a:t>
            </a:r>
            <a:endParaRPr sz="2000"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57324"/>
            <a:ext cx="4309325" cy="2872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VizWiz-Captions</a:t>
            </a:r>
            <a:r>
              <a:rPr lang="en"/>
              <a:t> dataset: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23,000+ training images with 5 associated captions per image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7,750 validation images with 5 associated captions each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8,000 test images with 5 </a:t>
            </a:r>
            <a:r>
              <a:rPr b="1" lang="en"/>
              <a:t>hidden captions</a:t>
            </a:r>
            <a:r>
              <a:rPr lang="en"/>
              <a:t> each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Machine Learning competition aimed at computer vision from 2020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 images generated by blind users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6673" y="1140350"/>
            <a:ext cx="1432004" cy="190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74875" y="1140350"/>
            <a:ext cx="2814772" cy="3768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5462" y="3125900"/>
            <a:ext cx="1394425" cy="185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5470450" y="500925"/>
            <a:ext cx="3228900" cy="38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Overall design has two parts: </a:t>
            </a:r>
            <a:r>
              <a:rPr lang="en">
                <a:solidFill>
                  <a:schemeClr val="accent5"/>
                </a:solidFill>
              </a:rPr>
              <a:t>image classification</a:t>
            </a:r>
            <a:r>
              <a:rPr lang="en"/>
              <a:t> + </a:t>
            </a:r>
            <a:r>
              <a:rPr lang="en">
                <a:solidFill>
                  <a:schemeClr val="accent4"/>
                </a:solidFill>
              </a:rPr>
              <a:t>sequence prediction</a:t>
            </a:r>
            <a:endParaRPr>
              <a:solidFill>
                <a:schemeClr val="accent4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"/>
              <a:buChar char="●"/>
            </a:pPr>
            <a:r>
              <a:rPr lang="en">
                <a:solidFill>
                  <a:schemeClr val="accent5"/>
                </a:solidFill>
              </a:rPr>
              <a:t>Convolutional neural network (</a:t>
            </a:r>
            <a:r>
              <a:rPr lang="en">
                <a:solidFill>
                  <a:schemeClr val="accent5"/>
                </a:solidFill>
              </a:rPr>
              <a:t>+ </a:t>
            </a:r>
            <a:r>
              <a:rPr i="1"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Xception</a:t>
            </a:r>
            <a:r>
              <a:rPr lang="en">
                <a:solidFill>
                  <a:schemeClr val="accent5"/>
                </a:solidFill>
              </a:rPr>
              <a:t> transfer learning) for image recognition</a:t>
            </a:r>
            <a:endParaRPr>
              <a:solidFill>
                <a:schemeClr val="accent5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300"/>
              <a:buChar char="●"/>
            </a:pPr>
            <a:r>
              <a:rPr lang="en">
                <a:solidFill>
                  <a:schemeClr val="accent4"/>
                </a:solidFill>
              </a:rPr>
              <a:t>Recurrent neural network for sequence prediction</a:t>
            </a:r>
            <a:endParaRPr>
              <a:solidFill>
                <a:schemeClr val="accent4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 a nutshell, extract features from images and encode them as a decodable sequence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Char char="●"/>
            </a:pPr>
            <a:r>
              <a:rPr lang="en">
                <a:solidFill>
                  <a:schemeClr val="accent1"/>
                </a:solidFill>
              </a:rPr>
              <a:t>Finally, decode the sequence!</a:t>
            </a:r>
            <a:endParaRPr>
              <a:solidFill>
                <a:schemeClr val="accent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84525"/>
            <a:ext cx="5125726" cy="39065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/>
          <p:nvPr/>
        </p:nvSpPr>
        <p:spPr>
          <a:xfrm>
            <a:off x="2663500" y="1441275"/>
            <a:ext cx="2679300" cy="19938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92" name="Google Shape;92;p16"/>
          <p:cNvSpPr/>
          <p:nvPr/>
        </p:nvSpPr>
        <p:spPr>
          <a:xfrm>
            <a:off x="152400" y="1044650"/>
            <a:ext cx="2679300" cy="23205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/>
          <p:nvPr/>
        </p:nvSpPr>
        <p:spPr>
          <a:xfrm rot="10488364">
            <a:off x="3920803" y="3479969"/>
            <a:ext cx="3164795" cy="1205855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311725" y="1223963"/>
            <a:ext cx="3358500" cy="38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As of this presentation, the ‘best performing model’ clocked in with an accuracy of 43.4%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However, the kernel running that analysis died in the middle of the run - many times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Due to data wrangling issues, it is questionable what ‘accuracy’ means in this case</a:t>
            </a:r>
            <a:b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</a:br>
            <a:b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Roboto"/>
              <a:buChar char="●"/>
            </a:pPr>
            <a:r>
              <a:rPr lang="en">
                <a:solidFill>
                  <a:schemeClr val="accent3"/>
                </a:solidFill>
                <a:latin typeface="Roboto"/>
                <a:ea typeface="Roboto"/>
                <a:cs typeface="Roboto"/>
                <a:sym typeface="Roboto"/>
              </a:rPr>
              <a:t>Other, earlier models (sans metrics) appear to perform better…</a:t>
            </a:r>
            <a:endParaRPr>
              <a:solidFill>
                <a:schemeClr val="accent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6925" y="89650"/>
            <a:ext cx="3042374" cy="4056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613" y="4261225"/>
            <a:ext cx="3990975" cy="74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Utility</a:t>
            </a:r>
            <a:endParaRPr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3">
            <a:alphaModFix/>
          </a:blip>
          <a:srcRect b="4897" l="3798" r="4230" t="82645"/>
          <a:stretch/>
        </p:blipFill>
        <p:spPr>
          <a:xfrm>
            <a:off x="54925" y="2122825"/>
            <a:ext cx="7304575" cy="765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6573" y="0"/>
            <a:ext cx="3841752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Utility</a:t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 rotWithShape="1">
          <a:blip r:embed="rId3">
            <a:alphaModFix/>
          </a:blip>
          <a:srcRect b="5122" l="2981" r="4716" t="83326"/>
          <a:stretch/>
        </p:blipFill>
        <p:spPr>
          <a:xfrm>
            <a:off x="0" y="2133375"/>
            <a:ext cx="7854801" cy="71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4525" y="0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Utility</a:t>
            </a:r>
            <a:endParaRPr/>
          </a:p>
        </p:txBody>
      </p:sp>
      <p:pic>
        <p:nvPicPr>
          <p:cNvPr id="121" name="Google Shape;121;p20"/>
          <p:cNvPicPr preferRelativeResize="0"/>
          <p:nvPr/>
        </p:nvPicPr>
        <p:blipFill rotWithShape="1">
          <a:blip r:embed="rId3">
            <a:alphaModFix/>
          </a:blip>
          <a:srcRect b="4977" l="2927" r="4999" t="84937"/>
          <a:stretch/>
        </p:blipFill>
        <p:spPr>
          <a:xfrm>
            <a:off x="0" y="2372400"/>
            <a:ext cx="4984000" cy="39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6925" y="0"/>
            <a:ext cx="38417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Utility</a:t>
            </a:r>
            <a:endParaRPr/>
          </a:p>
        </p:txBody>
      </p:sp>
      <p:pic>
        <p:nvPicPr>
          <p:cNvPr id="128" name="Google Shape;128;p21"/>
          <p:cNvPicPr preferRelativeResize="0"/>
          <p:nvPr/>
        </p:nvPicPr>
        <p:blipFill rotWithShape="1">
          <a:blip r:embed="rId3">
            <a:alphaModFix/>
          </a:blip>
          <a:srcRect b="5572" l="3136" r="4064" t="81162"/>
          <a:stretch/>
        </p:blipFill>
        <p:spPr>
          <a:xfrm>
            <a:off x="0" y="2352975"/>
            <a:ext cx="4832501" cy="50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0600" y="0"/>
            <a:ext cx="385762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